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93" r:id="rId4"/>
    <p:sldId id="294" r:id="rId5"/>
    <p:sldId id="258" r:id="rId6"/>
    <p:sldId id="283" r:id="rId7"/>
    <p:sldId id="284" r:id="rId8"/>
    <p:sldId id="279" r:id="rId9"/>
    <p:sldId id="280" r:id="rId10"/>
    <p:sldId id="281" r:id="rId11"/>
    <p:sldId id="289" r:id="rId12"/>
    <p:sldId id="282" r:id="rId13"/>
    <p:sldId id="296" r:id="rId14"/>
    <p:sldId id="264" r:id="rId15"/>
    <p:sldId id="265" r:id="rId16"/>
    <p:sldId id="267" r:id="rId17"/>
    <p:sldId id="266" r:id="rId18"/>
    <p:sldId id="277" r:id="rId19"/>
    <p:sldId id="268" r:id="rId20"/>
    <p:sldId id="269" r:id="rId21"/>
    <p:sldId id="271" r:id="rId22"/>
    <p:sldId id="278" r:id="rId23"/>
    <p:sldId id="288" r:id="rId24"/>
    <p:sldId id="260" r:id="rId25"/>
    <p:sldId id="285" r:id="rId26"/>
    <p:sldId id="272" r:id="rId27"/>
    <p:sldId id="259" r:id="rId28"/>
    <p:sldId id="263" r:id="rId29"/>
    <p:sldId id="273" r:id="rId30"/>
    <p:sldId id="274" r:id="rId31"/>
    <p:sldId id="275" r:id="rId32"/>
    <p:sldId id="286" r:id="rId33"/>
    <p:sldId id="276" r:id="rId34"/>
    <p:sldId id="28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>
        <p:scale>
          <a:sx n="85" d="100"/>
          <a:sy n="85" d="100"/>
        </p:scale>
        <p:origin x="103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tiff>
</file>

<file path=ppt/media/image10.tiff>
</file>

<file path=ppt/media/image100.png>
</file>

<file path=ppt/media/image11.png>
</file>

<file path=ppt/media/image12.png>
</file>

<file path=ppt/media/image13.png>
</file>

<file path=ppt/media/image14.png>
</file>

<file path=ppt/media/image15.tiff>
</file>

<file path=ppt/media/image16.jpg>
</file>

<file path=ppt/media/image17.tiff>
</file>

<file path=ppt/media/image18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057FEB9-BE43-4B5A-9861-DBFB34047E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64EDAA0-77CA-4D46-A554-3A144FE2A9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7CC1C1E-9F75-4645-BAFF-3A667857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0E26DDD-A5E2-4343-A69E-5CAD50994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E1A0028-3799-42AF-B793-6431F4944D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438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B8764C6-CCFB-425A-9E95-2D08148D9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A0620F2-78C8-428A-B243-174DF2187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45FA77-D26A-452F-9B03-620E6BFC7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C3E9500-3108-4984-80E8-29ECD8894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67C7F44-9052-4709-894A-7F43BE62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220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4CC4B83-589C-4A2D-99C4-A1302670FD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A18F61D-B8DA-4D6A-A212-0D532F4CE9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5907D5B-2E04-4334-A3BC-1174B4BC2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31E08ED-EDDF-4243-962F-96F83B403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20B4C8D-75BF-477C-9673-37A2FB627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37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BE21F9E-C2E6-48AF-809B-13AE27F1F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2C3C82BB-85B9-4E6E-8C48-584A3F371A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290E43D-67DE-426C-8E46-F6E8A9CCB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AD72394-2897-4F03-9DD8-1954199EA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595D161-7E25-4310-AB2D-A300DCDED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80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7FBF09-407A-49D6-BE38-3799FC8E0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9CAB363-1897-48DE-8824-F632335D7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2F35CFF-FC97-40FB-8C54-F8E963857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E203A62-09A2-4934-8A95-8674F047F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2C6EDED-B452-450A-A2A8-6553EF933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1185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370C97-7B49-497C-8468-958639ADC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5DF0E0B-AC14-476B-B5BF-B2C0AC26D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86C93BC-260F-486F-BB83-4735C1F6CC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A15C494-444E-4456-96BB-0B19654AB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BDBD11C-1A73-4193-A58B-DC56E7E0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31376E1-F2FA-4908-B55B-1CE89735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881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64A5AA-06B1-4F7F-8541-1F89A1540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C03A847-FBBB-4486-9522-D542272D34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BF71A60-3038-487F-B5C4-DE0F427A5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D84DDAD-29DC-4D87-8DCB-4B1DB6DCBA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F2D5501-1341-46E0-9533-29E0126B0D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10609BAA-0DE9-41B7-A7CF-A96D6DC74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095AE8D3-4B42-4492-8C3E-61AF86EE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B2388BE7-C02D-47A1-8FFB-CD4724B2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141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2AFD83-D649-46BB-9030-A293BF946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A5D5A0E8-A690-438F-95A3-649353135C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411B7E1-0F65-4947-AAFE-331C4AE72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C3722B98-26E3-4AE3-8257-07D1E530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1289AAB2-BF18-45C3-90C9-BA17A9646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E4D072E-0B99-4D9D-872E-223D7212E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A57F810-4E88-4F1F-B6AF-E6B6B31A3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91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5933A2-54FF-4600-BD84-9744EFDF8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D8D28F8-C281-453F-A87D-A1346B275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C129033-6973-46DE-A432-E9DBF5FA7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45B1752-48C6-48A1-90E6-54F4EF80F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6FCBF27-35A8-4966-9EC5-7FDB4167F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88FD0A3-6F68-487C-BD8F-A1A31977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1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2AF4AB-263B-49FE-97C2-249AC3BA5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7AD5991-8C90-4927-B1CB-BB579155D4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2EF8CB3-2853-4B4A-901D-82F13FA17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DCABCC0-95C3-45D6-B909-C00A022E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074CC76-D4B6-4038-9739-DE4CA8E0D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0E8E881-9CD5-486E-A767-41B7F1AA8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6317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C1CD2507-920D-4BFD-B06B-3FA90CD48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DEB3035-4ABA-4ADD-A3BE-A6377B7E8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4ABEF6A-03F1-4F5C-B349-22C12E5A96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B326F-E50C-4E02-A912-B3590CEB63A5}" type="datetimeFigureOut">
              <a:rPr lang="en-US" smtClean="0"/>
              <a:t>7/29/20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E430574-902F-4088-BDD9-0A7FF1F434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392BF74-DA1B-4825-8D40-7AA0F596B4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3AB38-56C5-45F1-8CCD-2167744EC4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310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FA7A4D-01DB-43CA-9CE8-4DE5DA5FE1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Regression: OLS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8387988-40DB-4862-B422-DEBB6B9073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Math Camp </a:t>
            </a:r>
            <a:r>
              <a:rPr lang="en-US" dirty="0" smtClean="0"/>
              <a:t>2020</a:t>
            </a:r>
            <a:endParaRPr lang="en-US" dirty="0"/>
          </a:p>
          <a:p>
            <a:r>
              <a:rPr lang="en-US" dirty="0"/>
              <a:t>James Steur</a:t>
            </a:r>
          </a:p>
        </p:txBody>
      </p:sp>
    </p:spTree>
    <p:extLst>
      <p:ext uri="{BB962C8B-B14F-4D97-AF65-F5344CB8AC3E}">
        <p14:creationId xmlns:p14="http://schemas.microsoft.com/office/powerpoint/2010/main" val="2811001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1009"/>
            <a:ext cx="10515600" cy="1325563"/>
          </a:xfrm>
        </p:spPr>
        <p:txBody>
          <a:bodyPr/>
          <a:lstStyle/>
          <a:p>
            <a:r>
              <a:rPr lang="en-US" dirty="0" smtClean="0"/>
              <a:t>Multiplication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54973"/>
            <a:ext cx="9032911" cy="5803027"/>
          </a:xfrm>
        </p:spPr>
      </p:pic>
    </p:spTree>
    <p:extLst>
      <p:ext uri="{BB962C8B-B14F-4D97-AF65-F5344CB8AC3E}">
        <p14:creationId xmlns:p14="http://schemas.microsoft.com/office/powerpoint/2010/main" val="770682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Matrix Multiplication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90899"/>
            <a:ext cx="9415072" cy="5067101"/>
          </a:xfrm>
        </p:spPr>
      </p:pic>
    </p:spTree>
    <p:extLst>
      <p:ext uri="{BB962C8B-B14F-4D97-AF65-F5344CB8AC3E}">
        <p14:creationId xmlns:p14="http://schemas.microsoft.com/office/powerpoint/2010/main" val="850613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Transposition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9750" y="1825625"/>
            <a:ext cx="9292499" cy="4351338"/>
          </a:xfrm>
        </p:spPr>
      </p:pic>
    </p:spTree>
    <p:extLst>
      <p:ext uri="{BB962C8B-B14F-4D97-AF65-F5344CB8AC3E}">
        <p14:creationId xmlns:p14="http://schemas.microsoft.com/office/powerpoint/2010/main" val="1737331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 of Regression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blue dot is a datum point</a:t>
            </a:r>
          </a:p>
          <a:p>
            <a:r>
              <a:rPr lang="en-US" dirty="0" smtClean="0"/>
              <a:t>We want to imagine a line that, </a:t>
            </a:r>
            <a:br>
              <a:rPr lang="en-US" dirty="0" smtClean="0"/>
            </a:br>
            <a:r>
              <a:rPr lang="en-US" dirty="0" smtClean="0"/>
              <a:t>on average, captures the</a:t>
            </a:r>
            <a:br>
              <a:rPr lang="en-US" dirty="0" smtClean="0"/>
            </a:br>
            <a:r>
              <a:rPr lang="en-US" dirty="0" smtClean="0"/>
              <a:t>association between our</a:t>
            </a:r>
            <a:br>
              <a:rPr lang="en-US" dirty="0" smtClean="0"/>
            </a:br>
            <a:r>
              <a:rPr lang="en-US" dirty="0" smtClean="0"/>
              <a:t>x and y value. </a:t>
            </a:r>
          </a:p>
          <a:p>
            <a:r>
              <a:rPr lang="en-US" dirty="0" smtClean="0"/>
              <a:t>This line is </a:t>
            </a:r>
            <a:r>
              <a:rPr lang="en-US" dirty="0" smtClean="0"/>
              <a:t>the “line of best fit”</a:t>
            </a:r>
            <a:br>
              <a:rPr lang="en-US" dirty="0" smtClean="0"/>
            </a:br>
            <a:r>
              <a:rPr lang="en-US" dirty="0" smtClean="0"/>
              <a:t>or a regression.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2340" y="1690688"/>
            <a:ext cx="6673524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30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0" y="130383"/>
            <a:ext cx="4216658" cy="6494914"/>
          </a:xfrm>
        </p:spPr>
      </p:pic>
    </p:spTree>
    <p:extLst>
      <p:ext uri="{BB962C8B-B14F-4D97-AF65-F5344CB8AC3E}">
        <p14:creationId xmlns:p14="http://schemas.microsoft.com/office/powerpoint/2010/main" val="882771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428" y="662782"/>
            <a:ext cx="9062918" cy="5509418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477662" y="188729"/>
            <a:ext cx="12511822" cy="1678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Ice Cream </a:t>
            </a:r>
            <a:r>
              <a:rPr lang="en-US" sz="2200" dirty="0"/>
              <a:t>S</a:t>
            </a:r>
            <a:r>
              <a:rPr lang="en-US" sz="2200" dirty="0" smtClean="0"/>
              <a:t>ales on Californian Beach in 2017 </a:t>
            </a:r>
            <a:endParaRPr lang="en-US" sz="22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53733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smtClean="0"/>
              <a:t>In your own words, what is </a:t>
            </a:r>
            <a:r>
              <a:rPr lang="en-US" sz="3200" dirty="0" smtClean="0"/>
              <a:t>a scatterplot?</a:t>
            </a:r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37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we represent the relationship between ice cream sales and temperature?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0102" y="2353470"/>
            <a:ext cx="7157892" cy="4351338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945525" y="169068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 dirty="0" smtClean="0"/>
              <a:t>Ice Cream </a:t>
            </a:r>
            <a:r>
              <a:rPr lang="en-US" sz="2200" dirty="0"/>
              <a:t>S</a:t>
            </a:r>
            <a:r>
              <a:rPr lang="en-US" sz="2200" dirty="0" smtClean="0"/>
              <a:t>ales on Californian beach in 2017 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673159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line</a:t>
            </a:r>
            <a:endParaRPr lang="en-US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286" y="1825625"/>
            <a:ext cx="7297428" cy="4351338"/>
          </a:xfrm>
        </p:spPr>
      </p:pic>
    </p:spTree>
    <p:extLst>
      <p:ext uri="{BB962C8B-B14F-4D97-AF65-F5344CB8AC3E}">
        <p14:creationId xmlns:p14="http://schemas.microsoft.com/office/powerpoint/2010/main" val="1713515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765" y="150992"/>
            <a:ext cx="9278470" cy="6707008"/>
          </a:xfrm>
        </p:spPr>
      </p:pic>
    </p:spTree>
    <p:extLst>
      <p:ext uri="{BB962C8B-B14F-4D97-AF65-F5344CB8AC3E}">
        <p14:creationId xmlns:p14="http://schemas.microsoft.com/office/powerpoint/2010/main" val="67819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Claim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understand data, you “play” with data. </a:t>
            </a:r>
          </a:p>
          <a:p>
            <a:r>
              <a:rPr lang="en-US" dirty="0" smtClean="0"/>
              <a:t>Scatterplots and regression are important to understand data. </a:t>
            </a:r>
          </a:p>
          <a:p>
            <a:r>
              <a:rPr lang="en-US" dirty="0" smtClean="0"/>
              <a:t>Therefore, you need to understand regression. </a:t>
            </a:r>
          </a:p>
        </p:txBody>
      </p:sp>
    </p:spTree>
    <p:extLst>
      <p:ext uri="{BB962C8B-B14F-4D97-AF65-F5344CB8AC3E}">
        <p14:creationId xmlns:p14="http://schemas.microsoft.com/office/powerpoint/2010/main" val="87359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AAF60E-4BC7-4207-A750-7BFB5E3A7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Session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A63C4E-9027-488F-B643-64739487C4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Review basics of matrices </a:t>
            </a:r>
          </a:p>
          <a:p>
            <a:r>
              <a:rPr lang="en-US" dirty="0" smtClean="0"/>
              <a:t>Understand </a:t>
            </a:r>
            <a:r>
              <a:rPr lang="en-US" dirty="0"/>
              <a:t>notation of linear algebra and linear regression</a:t>
            </a:r>
          </a:p>
          <a:p>
            <a:r>
              <a:rPr lang="en-US" dirty="0"/>
              <a:t>Develop intuition about linear regression (OLS)</a:t>
            </a:r>
          </a:p>
          <a:p>
            <a:r>
              <a:rPr lang="en-US" dirty="0"/>
              <a:t>Understand assumptions of linear regression (OLS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3815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Matrices are Great for Representing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6650" y="2362200"/>
            <a:ext cx="9918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7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Think About What Data Tells 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1). IV: Sex. DV: Liberalness</a:t>
            </a:r>
          </a:p>
          <a:p>
            <a:r>
              <a:rPr lang="en-US" dirty="0" smtClean="0"/>
              <a:t>2). IV: Years of Education. DV: Liberalness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908300"/>
            <a:ext cx="99187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381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a scalar? </a:t>
            </a:r>
          </a:p>
          <a:p>
            <a:r>
              <a:rPr lang="en-US" dirty="0" smtClean="0"/>
              <a:t>What is a vector?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7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</a:t>
            </a:r>
            <a:r>
              <a:rPr lang="en-US" dirty="0" smtClean="0"/>
              <a:t>matrix?</a:t>
            </a:r>
          </a:p>
          <a:p>
            <a:r>
              <a:rPr lang="en-US" dirty="0" smtClean="0"/>
              <a:t>What is rank?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594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9A3D1FA-605D-40F4-BC4F-2CC73F7BB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Linear Regression Notation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xmlns="" id="{10C74E10-C0B9-4801-823C-D08DF56C2E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8" b="15870"/>
          <a:stretch/>
        </p:blipFill>
        <p:spPr>
          <a:xfrm>
            <a:off x="2353235" y="1462554"/>
            <a:ext cx="7485529" cy="4745836"/>
          </a:xfrm>
        </p:spPr>
      </p:pic>
    </p:spTree>
    <p:extLst>
      <p:ext uri="{BB962C8B-B14F-4D97-AF65-F5344CB8AC3E}">
        <p14:creationId xmlns:p14="http://schemas.microsoft.com/office/powerpoint/2010/main" val="3569290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88" y="0"/>
            <a:ext cx="115092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105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Algebra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xmlns="" id="{A38894A9-351C-41E1-96C6-19B892433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7" b="26863"/>
          <a:stretch/>
        </p:blipFill>
        <p:spPr>
          <a:xfrm>
            <a:off x="359567" y="524435"/>
            <a:ext cx="11472865" cy="6333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1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5E9EECA-26C2-4D10-A1DF-55564F37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Notation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869F4689-AE85-434E-AFD0-52306E25CCF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Y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 smtClean="0"/>
                          <m:t>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+ Xβ + ε. </a:t>
                </a:r>
              </a:p>
              <a:p>
                <a:pPr lvl="1"/>
                <a:r>
                  <a:rPr lang="en-US" dirty="0"/>
                  <a:t>Y=Dependent Variable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 smtClean="0"/>
                          <m:t>β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=Intercept</a:t>
                </a:r>
              </a:p>
              <a:p>
                <a:pPr lvl="1"/>
                <a:r>
                  <a:rPr lang="en-US" dirty="0"/>
                  <a:t>X=Independent Variable</a:t>
                </a:r>
              </a:p>
              <a:p>
                <a:pPr lvl="1"/>
                <a:r>
                  <a:rPr lang="el-GR" dirty="0"/>
                  <a:t>Β</a:t>
                </a:r>
                <a:r>
                  <a:rPr lang="en-US" dirty="0"/>
                  <a:t>=Vector of regression coefficients  </a:t>
                </a:r>
              </a:p>
              <a:p>
                <a:pPr lvl="1"/>
                <a:r>
                  <a:rPr lang="el-GR" dirty="0"/>
                  <a:t>ε</a:t>
                </a:r>
                <a:r>
                  <a:rPr lang="en-US" dirty="0"/>
                  <a:t>=Error Term 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869F4689-AE85-434E-AFD0-52306E25CCF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638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1DBF88-5B62-499C-A95A-44D2356DA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DDDD24B-5054-4F09-8B8C-6FE518E020B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We have the following equation: </a:t>
                </a:r>
                <a:r>
                  <a:rPr lang="en-US" dirty="0"/>
                  <a:t>Y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/>
                          <m:t>β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+ Xβ + </a:t>
                </a:r>
                <a:r>
                  <a:rPr lang="en-US" dirty="0" err="1" smtClean="0"/>
                  <a:t>ε</a:t>
                </a:r>
                <a:r>
                  <a:rPr lang="en-US" dirty="0" smtClean="0"/>
                  <a:t>.</a:t>
                </a:r>
              </a:p>
              <a:p>
                <a:pPr lvl="1"/>
                <a:r>
                  <a:rPr lang="en-US" dirty="0" smtClean="0"/>
                  <a:t>What does “Y” mean? </a:t>
                </a:r>
              </a:p>
              <a:p>
                <a:pPr lvl="1"/>
                <a:r>
                  <a:rPr lang="en-US" dirty="0" smtClean="0"/>
                  <a:t>What does “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dirty="0"/>
                          <m:t>β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 smtClean="0"/>
                  <a:t>” mean? </a:t>
                </a:r>
              </a:p>
              <a:p>
                <a:pPr lvl="1"/>
                <a:r>
                  <a:rPr lang="en-US" dirty="0" smtClean="0"/>
                  <a:t>What does “</a:t>
                </a:r>
                <a:r>
                  <a:rPr lang="en-US" dirty="0" err="1" smtClean="0"/>
                  <a:t>ε</a:t>
                </a:r>
                <a:r>
                  <a:rPr lang="en-US" dirty="0" smtClean="0"/>
                  <a:t>” mean?</a:t>
                </a:r>
              </a:p>
              <a:p>
                <a:pPr lvl="1"/>
                <a:r>
                  <a:rPr lang="en-US" dirty="0" smtClean="0"/>
                  <a:t>What does “Xβ” mean? </a:t>
                </a:r>
              </a:p>
              <a:p>
                <a:pPr lvl="1"/>
                <a:endParaRPr lang="en-US" dirty="0" smtClean="0"/>
              </a:p>
              <a:p>
                <a:endParaRPr lang="en-US" dirty="0" smtClean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xmlns="" id="{3DDDD24B-5054-4F09-8B8C-6FE518E020B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1043" t="-19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21342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of Regression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Numerical Properties</a:t>
            </a:r>
            <a:br>
              <a:rPr lang="en-US" dirty="0"/>
            </a:br>
            <a:r>
              <a:rPr lang="en-US" dirty="0"/>
              <a:t>1. For our OLS algorithm to work, we need variance in X, so </a:t>
            </a:r>
            <a:r>
              <a:rPr lang="en-US" dirty="0" err="1" smtClean="0"/>
              <a:t>var</a:t>
            </a:r>
            <a:r>
              <a:rPr lang="en-US" dirty="0" smtClean="0"/>
              <a:t>(X</a:t>
            </a:r>
            <a:r>
              <a:rPr lang="en-US" dirty="0"/>
              <a:t>) ≠ 0. </a:t>
            </a:r>
          </a:p>
          <a:p>
            <a:r>
              <a:rPr lang="en-US" dirty="0"/>
              <a:t>2. When we get to multiple regression, we’ll see that we cannot estimate a model with as many or more independent variables than we have data points. We cannot estimate a simple regression with only data point. There are many ways to state this assumption. After we introduce some matrix algebra and think of X as a matrix (with independent variables for columns and observations for rows), we’ll always state it as a restriction about the matrix X. </a:t>
            </a:r>
          </a:p>
          <a:p>
            <a:r>
              <a:rPr lang="en-US" dirty="0"/>
              <a:t>3. Y and X are linearly related, in particular by the model specification: Y = β0 + β1X + </a:t>
            </a:r>
            <a:r>
              <a:rPr lang="en-US" dirty="0" err="1"/>
              <a:t>ε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5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Review </a:t>
            </a:r>
            <a:r>
              <a:rPr lang="en-US" dirty="0" smtClean="0"/>
              <a:t>Matrices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Regression with Ordinary Least Squares (OLS) relies on matrix algebra. </a:t>
            </a:r>
            <a:endParaRPr lang="en-US" dirty="0"/>
          </a:p>
          <a:p>
            <a:r>
              <a:rPr lang="en-US" dirty="0" smtClean="0"/>
              <a:t>The math and concept behind OLS is easier to understand with matrix algebra. </a:t>
            </a:r>
          </a:p>
        </p:txBody>
      </p:sp>
    </p:spTree>
    <p:extLst>
      <p:ext uri="{BB962C8B-B14F-4D97-AF65-F5344CB8AC3E}">
        <p14:creationId xmlns:p14="http://schemas.microsoft.com/office/powerpoint/2010/main" val="50159237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Assumptions of Regression Continued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Statistical </a:t>
            </a:r>
            <a:r>
              <a:rPr lang="en-US" dirty="0" smtClean="0"/>
              <a:t>Properties</a:t>
            </a:r>
          </a:p>
          <a:p>
            <a:r>
              <a:rPr lang="en-US" dirty="0" smtClean="0"/>
              <a:t>3</a:t>
            </a:r>
            <a:r>
              <a:rPr lang="en-US" dirty="0"/>
              <a:t>. The population residuals, </a:t>
            </a:r>
            <a:r>
              <a:rPr lang="en-US" dirty="0" err="1"/>
              <a:t>ε</a:t>
            </a:r>
            <a:r>
              <a:rPr lang="en-US" dirty="0"/>
              <a:t>, are IID, with mean 0 and variance σ2</a:t>
            </a:r>
            <a:r>
              <a:rPr lang="en-US" dirty="0" smtClean="0"/>
              <a:t>. (Note </a:t>
            </a:r>
            <a:r>
              <a:rPr lang="en-US" dirty="0"/>
              <a:t>that this is a statement about random variables, not about sample data) </a:t>
            </a:r>
          </a:p>
          <a:p>
            <a:r>
              <a:rPr lang="en-US" dirty="0"/>
              <a:t>4a. X is fixed (</a:t>
            </a:r>
            <a:r>
              <a:rPr lang="en-US" dirty="0" err="1"/>
              <a:t>nonstochastic</a:t>
            </a:r>
            <a:r>
              <a:rPr lang="en-US" dirty="0"/>
              <a:t>) and all of our estimates are conditional on </a:t>
            </a:r>
            <a:r>
              <a:rPr lang="en-US" dirty="0" smtClean="0"/>
              <a:t>X; OR</a:t>
            </a:r>
          </a:p>
          <a:p>
            <a:r>
              <a:rPr lang="en-US" dirty="0" smtClean="0"/>
              <a:t>4b</a:t>
            </a:r>
            <a:r>
              <a:rPr lang="en-US" dirty="0"/>
              <a:t>. X is random, and population residuals are independent of X. </a:t>
            </a:r>
          </a:p>
          <a:p>
            <a:r>
              <a:rPr lang="en-US" dirty="0"/>
              <a:t>4 confuses everyone (at first), and many books make assumption 4a but do not write the conditions explicitly, e.g. E(</a:t>
            </a:r>
            <a:r>
              <a:rPr lang="en-US" dirty="0" err="1"/>
              <a:t>εi|Xi</a:t>
            </a:r>
            <a:r>
              <a:rPr lang="en-US" dirty="0"/>
              <a:t>)=0.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15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Assumptions Restated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smtClean="0"/>
              <a:t>Linear </a:t>
            </a:r>
            <a:r>
              <a:rPr lang="en-US" dirty="0"/>
              <a:t>model, Yi = β1+β2Xi + </a:t>
            </a:r>
            <a:r>
              <a:rPr lang="en-US" dirty="0" err="1"/>
              <a:t>ui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2. X values fixed in repeated sampling</a:t>
            </a:r>
            <a:br>
              <a:rPr lang="en-US" dirty="0"/>
            </a:br>
            <a:r>
              <a:rPr lang="en-US" dirty="0"/>
              <a:t>3. </a:t>
            </a:r>
            <a:r>
              <a:rPr lang="en-US" dirty="0" smtClean="0"/>
              <a:t>Zero </a:t>
            </a:r>
            <a:r>
              <a:rPr lang="en-US" dirty="0"/>
              <a:t>mean value of disturbance, E(</a:t>
            </a:r>
            <a:r>
              <a:rPr lang="en-US" dirty="0" err="1"/>
              <a:t>ui</a:t>
            </a:r>
            <a:r>
              <a:rPr lang="en-US" dirty="0"/>
              <a:t> |Xi) = 0</a:t>
            </a:r>
            <a:br>
              <a:rPr lang="en-US" dirty="0"/>
            </a:br>
            <a:r>
              <a:rPr lang="en-US" dirty="0"/>
              <a:t>4. </a:t>
            </a:r>
            <a:r>
              <a:rPr lang="en-US" dirty="0" smtClean="0"/>
              <a:t>Homoscedasticity</a:t>
            </a:r>
            <a:r>
              <a:rPr lang="en-US" dirty="0"/>
              <a:t>, </a:t>
            </a:r>
            <a:r>
              <a:rPr lang="en-US" dirty="0" err="1"/>
              <a:t>var</a:t>
            </a:r>
            <a:r>
              <a:rPr lang="en-US" dirty="0"/>
              <a:t>(</a:t>
            </a:r>
            <a:r>
              <a:rPr lang="en-US" dirty="0" err="1"/>
              <a:t>ui</a:t>
            </a:r>
            <a:r>
              <a:rPr lang="en-US" dirty="0"/>
              <a:t> |Xi) = σ2</a:t>
            </a:r>
            <a:br>
              <a:rPr lang="en-US" dirty="0"/>
            </a:br>
            <a:r>
              <a:rPr lang="en-US" dirty="0"/>
              <a:t>5. </a:t>
            </a:r>
            <a:r>
              <a:rPr lang="en-US" dirty="0" smtClean="0"/>
              <a:t>No </a:t>
            </a:r>
            <a:r>
              <a:rPr lang="en-US" dirty="0"/>
              <a:t>autocorrelation, </a:t>
            </a:r>
            <a:r>
              <a:rPr lang="en-US" dirty="0" err="1"/>
              <a:t>cov</a:t>
            </a:r>
            <a:r>
              <a:rPr lang="en-US" dirty="0"/>
              <a:t>(</a:t>
            </a:r>
            <a:r>
              <a:rPr lang="en-US" dirty="0" err="1"/>
              <a:t>ui,uk|Xi,Xk</a:t>
            </a:r>
            <a:r>
              <a:rPr lang="en-US" dirty="0"/>
              <a:t>) = 0</a:t>
            </a:r>
            <a:br>
              <a:rPr lang="en-US" dirty="0"/>
            </a:br>
            <a:r>
              <a:rPr lang="en-US" dirty="0"/>
              <a:t>6. </a:t>
            </a:r>
            <a:r>
              <a:rPr lang="en-US" dirty="0" err="1"/>
              <a:t>C</a:t>
            </a:r>
            <a:r>
              <a:rPr lang="en-US" dirty="0" err="1" smtClean="0"/>
              <a:t>ov</a:t>
            </a:r>
            <a:r>
              <a:rPr lang="en-US" dirty="0" smtClean="0"/>
              <a:t>(</a:t>
            </a:r>
            <a:r>
              <a:rPr lang="en-US" dirty="0" err="1" smtClean="0"/>
              <a:t>ui,Xi</a:t>
            </a:r>
            <a:r>
              <a:rPr lang="en-US" dirty="0"/>
              <a:t>) = 0</a:t>
            </a:r>
            <a:br>
              <a:rPr lang="en-US" dirty="0"/>
            </a:br>
            <a:r>
              <a:rPr lang="en-US" dirty="0"/>
              <a:t>7. N (observations) &gt; k (parameters)</a:t>
            </a:r>
            <a:br>
              <a:rPr lang="en-US" dirty="0"/>
            </a:br>
            <a:r>
              <a:rPr lang="en-US" dirty="0"/>
              <a:t>8. </a:t>
            </a:r>
            <a:r>
              <a:rPr lang="en-US" dirty="0" err="1"/>
              <a:t>V</a:t>
            </a:r>
            <a:r>
              <a:rPr lang="en-US" dirty="0" err="1" smtClean="0"/>
              <a:t>ar</a:t>
            </a:r>
            <a:r>
              <a:rPr lang="en-US" dirty="0" smtClean="0"/>
              <a:t>(Xi</a:t>
            </a:r>
            <a:r>
              <a:rPr lang="en-US" dirty="0"/>
              <a:t>)&gt;0</a:t>
            </a:r>
            <a:br>
              <a:rPr lang="en-US" dirty="0"/>
            </a:br>
            <a:r>
              <a:rPr lang="en-US" dirty="0"/>
              <a:t>9. </a:t>
            </a:r>
            <a:r>
              <a:rPr lang="en-US" dirty="0" smtClean="0"/>
              <a:t>Correct </a:t>
            </a:r>
            <a:r>
              <a:rPr lang="en-US" dirty="0"/>
              <a:t>specification</a:t>
            </a:r>
            <a:br>
              <a:rPr lang="en-US" dirty="0"/>
            </a:br>
            <a:r>
              <a:rPr lang="en-US" dirty="0"/>
              <a:t>10. </a:t>
            </a:r>
            <a:r>
              <a:rPr lang="en-US" dirty="0" smtClean="0"/>
              <a:t>No </a:t>
            </a:r>
            <a:r>
              <a:rPr lang="en-US" dirty="0"/>
              <a:t>perfect multicollinearity between independent variables </a:t>
            </a:r>
            <a:endParaRPr lang="en-US" dirty="0">
              <a:latin typeface="Wingdings" charset="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41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 Quiz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are two assumptions of regression?</a:t>
            </a:r>
          </a:p>
        </p:txBody>
      </p:sp>
    </p:spTree>
    <p:extLst>
      <p:ext uri="{BB962C8B-B14F-4D97-AF65-F5344CB8AC3E}">
        <p14:creationId xmlns:p14="http://schemas.microsoft.com/office/powerpoint/2010/main" val="82744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we care about linear algebra</a:t>
            </a:r>
          </a:p>
          <a:p>
            <a:r>
              <a:rPr lang="en-US" dirty="0" smtClean="0"/>
              <a:t>Intuition &amp; basics behind regression</a:t>
            </a:r>
          </a:p>
          <a:p>
            <a:r>
              <a:rPr lang="en-US" dirty="0" smtClean="0"/>
              <a:t>Assumptions of regression (OLS)</a:t>
            </a:r>
          </a:p>
          <a:p>
            <a:r>
              <a:rPr lang="en-US" dirty="0" smtClean="0"/>
              <a:t>Basics of matrices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19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Mathisfun.org</a:t>
            </a:r>
            <a:endParaRPr lang="en-US" dirty="0" smtClean="0"/>
          </a:p>
          <a:p>
            <a:r>
              <a:rPr lang="en-US" dirty="0" smtClean="0"/>
              <a:t>Gaines, Brian. Matrix Algebra. (Quant I Materials.)</a:t>
            </a:r>
          </a:p>
          <a:p>
            <a:r>
              <a:rPr lang="en-US" dirty="0" err="1" smtClean="0"/>
              <a:t>Basar</a:t>
            </a:r>
            <a:r>
              <a:rPr lang="en-US" dirty="0" smtClean="0"/>
              <a:t>, </a:t>
            </a:r>
            <a:r>
              <a:rPr lang="en-US" dirty="0" err="1" smtClean="0"/>
              <a:t>Ekrem</a:t>
            </a:r>
            <a:r>
              <a:rPr lang="en-US" dirty="0" smtClean="0"/>
              <a:t>. Matrix Algebra. (Quant II Methods TA Presentation.)</a:t>
            </a:r>
          </a:p>
          <a:p>
            <a:r>
              <a:rPr lang="en-US" dirty="0" smtClean="0"/>
              <a:t>Kim, </a:t>
            </a:r>
            <a:r>
              <a:rPr lang="en-US" dirty="0" err="1" smtClean="0"/>
              <a:t>Sanghoon</a:t>
            </a:r>
            <a:r>
              <a:rPr lang="en-US" dirty="0" smtClean="0"/>
              <a:t>. Matrix Algebra. (Math Camp Presentation 2019.) </a:t>
            </a:r>
          </a:p>
        </p:txBody>
      </p:sp>
    </p:spTree>
    <p:extLst>
      <p:ext uri="{BB962C8B-B14F-4D97-AF65-F5344CB8AC3E}">
        <p14:creationId xmlns:p14="http://schemas.microsoft.com/office/powerpoint/2010/main" val="158448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matrix?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Not the picture to the right</a:t>
            </a:r>
          </a:p>
          <a:p>
            <a:r>
              <a:rPr lang="en-US" dirty="0" smtClean="0"/>
              <a:t>In your own words, what is a matrix?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4653" y="2893102"/>
            <a:ext cx="5947347" cy="396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089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70130F-A178-47AC-8649-D0BFB5FAE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289" y="0"/>
            <a:ext cx="10515600" cy="1325563"/>
          </a:xfrm>
        </p:spPr>
        <p:txBody>
          <a:bodyPr/>
          <a:lstStyle/>
          <a:p>
            <a:r>
              <a:rPr lang="en-US" dirty="0" smtClean="0"/>
              <a:t>Basics of Matrices: Notation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289" y="1325563"/>
            <a:ext cx="8146001" cy="522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81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Square &amp; Rectangle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66007"/>
            <a:ext cx="9115269" cy="5780683"/>
          </a:xfrm>
        </p:spPr>
      </p:pic>
    </p:spTree>
    <p:extLst>
      <p:ext uri="{BB962C8B-B14F-4D97-AF65-F5344CB8AC3E}">
        <p14:creationId xmlns:p14="http://schemas.microsoft.com/office/powerpoint/2010/main" val="1170285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741"/>
            <a:ext cx="10515600" cy="1325563"/>
          </a:xfrm>
        </p:spPr>
        <p:txBody>
          <a:bodyPr/>
          <a:lstStyle/>
          <a:p>
            <a:r>
              <a:rPr lang="en-US" dirty="0" smtClean="0"/>
              <a:t>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087510"/>
            <a:ext cx="11353801" cy="4428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55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Identity Matrix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197564"/>
            <a:ext cx="8425721" cy="5500263"/>
          </a:xfrm>
        </p:spPr>
      </p:pic>
    </p:spTree>
    <p:extLst>
      <p:ext uri="{BB962C8B-B14F-4D97-AF65-F5344CB8AC3E}">
        <p14:creationId xmlns:p14="http://schemas.microsoft.com/office/powerpoint/2010/main" val="1904170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 &amp; Subtraction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1307258" cy="4291806"/>
          </a:xfrm>
        </p:spPr>
      </p:pic>
    </p:spTree>
    <p:extLst>
      <p:ext uri="{BB962C8B-B14F-4D97-AF65-F5344CB8AC3E}">
        <p14:creationId xmlns:p14="http://schemas.microsoft.com/office/powerpoint/2010/main" val="1597459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312</TotalTime>
  <Words>464</Words>
  <Application>Microsoft Macintosh PowerPoint</Application>
  <PresentationFormat>Widescreen</PresentationFormat>
  <Paragraphs>86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Calibri</vt:lpstr>
      <vt:lpstr>Calibri Light</vt:lpstr>
      <vt:lpstr>Cambria Math</vt:lpstr>
      <vt:lpstr>Wingdings</vt:lpstr>
      <vt:lpstr>Arial</vt:lpstr>
      <vt:lpstr>Office Theme</vt:lpstr>
      <vt:lpstr>Regression: OLS</vt:lpstr>
      <vt:lpstr>Goals of the Session</vt:lpstr>
      <vt:lpstr>Review Matrices</vt:lpstr>
      <vt:lpstr>What is a matrix?</vt:lpstr>
      <vt:lpstr>Basics of Matrices: Notation</vt:lpstr>
      <vt:lpstr>Square &amp; Rectangle</vt:lpstr>
      <vt:lpstr>Rank</vt:lpstr>
      <vt:lpstr>Identity Matrix</vt:lpstr>
      <vt:lpstr>Addition &amp; Subtraction</vt:lpstr>
      <vt:lpstr>Multiplication</vt:lpstr>
      <vt:lpstr>Matrix Multiplication</vt:lpstr>
      <vt:lpstr>Transposition </vt:lpstr>
      <vt:lpstr>Basics of Regression </vt:lpstr>
      <vt:lpstr>Data</vt:lpstr>
      <vt:lpstr>Scatterplot</vt:lpstr>
      <vt:lpstr>How do we represent the relationship between ice cream sales and temperature?  </vt:lpstr>
      <vt:lpstr>A line</vt:lpstr>
      <vt:lpstr>PowerPoint Presentation</vt:lpstr>
      <vt:lpstr>My Claim</vt:lpstr>
      <vt:lpstr>Matrices are Great for Representing Data</vt:lpstr>
      <vt:lpstr>Think About What Data Tells Us</vt:lpstr>
      <vt:lpstr>Pop Quiz</vt:lpstr>
      <vt:lpstr>Pop Quiz</vt:lpstr>
      <vt:lpstr>Simple Linear Regression Notation</vt:lpstr>
      <vt:lpstr>PowerPoint Presentation</vt:lpstr>
      <vt:lpstr>Linear Algebra </vt:lpstr>
      <vt:lpstr>Regression Notation</vt:lpstr>
      <vt:lpstr>Pop Quiz</vt:lpstr>
      <vt:lpstr>Assumptions of Regression</vt:lpstr>
      <vt:lpstr>Assumptions of Regression Continued</vt:lpstr>
      <vt:lpstr>More Assumptions Restated</vt:lpstr>
      <vt:lpstr>Pop Quiz</vt:lpstr>
      <vt:lpstr>Takeaways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Linear Algebra II</dc:title>
  <dc:creator>Steur, James Robert</dc:creator>
  <cp:lastModifiedBy>Microsoft Office User</cp:lastModifiedBy>
  <cp:revision>85</cp:revision>
  <dcterms:created xsi:type="dcterms:W3CDTF">2019-07-05T20:17:17Z</dcterms:created>
  <dcterms:modified xsi:type="dcterms:W3CDTF">2020-07-29T14:28:34Z</dcterms:modified>
</cp:coreProperties>
</file>

<file path=docProps/thumbnail.jpeg>
</file>